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9" r:id="rId4"/>
    <p:sldId id="279" r:id="rId5"/>
    <p:sldId id="276" r:id="rId6"/>
    <p:sldId id="277" r:id="rId7"/>
    <p:sldId id="278" r:id="rId8"/>
    <p:sldId id="261" r:id="rId9"/>
    <p:sldId id="264" r:id="rId10"/>
    <p:sldId id="265" r:id="rId11"/>
    <p:sldId id="266" r:id="rId12"/>
    <p:sldId id="263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4" autoAdjust="0"/>
    <p:restoredTop sz="94660"/>
  </p:normalViewPr>
  <p:slideViewPr>
    <p:cSldViewPr>
      <p:cViewPr>
        <p:scale>
          <a:sx n="70" d="100"/>
          <a:sy n="70" d="100"/>
        </p:scale>
        <p:origin x="-4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91807467658421"/>
          <c:y val="5.7735183059221144E-2"/>
          <c:w val="0.78935377854191058"/>
          <c:h val="0.64959560839954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COLONIA DE FERIAS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Plan1!$A$2:$A$7</c:f>
              <c:strCache>
                <c:ptCount val="6"/>
                <c:pt idx="0">
                  <c:v>PREFERENCIA CATEG HOSPEDAGEM</c:v>
                </c:pt>
                <c:pt idx="1">
                  <c:v>% FREQUENCIA PUBLICO FAMILIA</c:v>
                </c:pt>
                <c:pt idx="2">
                  <c:v>%FREQUENCIA PUBLICO SOLTEIRO</c:v>
                </c:pt>
                <c:pt idx="3">
                  <c:v>%FREQUENCIA PUBLICO CASAL</c:v>
                </c:pt>
                <c:pt idx="4">
                  <c:v>CUSTO MEDIO PAGO POR PESSOA</c:v>
                </c:pt>
                <c:pt idx="5">
                  <c:v>%  DE LUCRO S/ VENDAS 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30</c:v>
                </c:pt>
                <c:pt idx="1">
                  <c:v>60</c:v>
                </c:pt>
                <c:pt idx="2">
                  <c:v>5</c:v>
                </c:pt>
                <c:pt idx="3">
                  <c:v>20</c:v>
                </c:pt>
                <c:pt idx="4" formatCode="&quot;R$&quot;\ #,##0.00;[Red]&quot;R$&quot;\ #,##0.00">
                  <c:v>60</c:v>
                </c:pt>
                <c:pt idx="5">
                  <c:v>70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POUSADAS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Plan1!$A$2:$A$7</c:f>
              <c:strCache>
                <c:ptCount val="6"/>
                <c:pt idx="0">
                  <c:v>PREFERENCIA CATEG HOSPEDAGEM</c:v>
                </c:pt>
                <c:pt idx="1">
                  <c:v>% FREQUENCIA PUBLICO FAMILIA</c:v>
                </c:pt>
                <c:pt idx="2">
                  <c:v>%FREQUENCIA PUBLICO SOLTEIRO</c:v>
                </c:pt>
                <c:pt idx="3">
                  <c:v>%FREQUENCIA PUBLICO CASAL</c:v>
                </c:pt>
                <c:pt idx="4">
                  <c:v>CUSTO MEDIO PAGO POR PESSOA</c:v>
                </c:pt>
                <c:pt idx="5">
                  <c:v>%  DE LUCRO S/ VENDAS 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0">
                  <c:v>50</c:v>
                </c:pt>
                <c:pt idx="1">
                  <c:v>30</c:v>
                </c:pt>
                <c:pt idx="2">
                  <c:v>20</c:v>
                </c:pt>
                <c:pt idx="3">
                  <c:v>50</c:v>
                </c:pt>
                <c:pt idx="4" formatCode="&quot;R$&quot;\ #,##0.00;[Red]&quot;R$&quot;\ #,##0.00">
                  <c:v>90</c:v>
                </c:pt>
                <c:pt idx="5">
                  <c:v>70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HOTEIS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Plan1!$A$2:$A$7</c:f>
              <c:strCache>
                <c:ptCount val="6"/>
                <c:pt idx="0">
                  <c:v>PREFERENCIA CATEG HOSPEDAGEM</c:v>
                </c:pt>
                <c:pt idx="1">
                  <c:v>% FREQUENCIA PUBLICO FAMILIA</c:v>
                </c:pt>
                <c:pt idx="2">
                  <c:v>%FREQUENCIA PUBLICO SOLTEIRO</c:v>
                </c:pt>
                <c:pt idx="3">
                  <c:v>%FREQUENCIA PUBLICO CASAL</c:v>
                </c:pt>
                <c:pt idx="4">
                  <c:v>CUSTO MEDIO PAGO POR PESSOA</c:v>
                </c:pt>
                <c:pt idx="5">
                  <c:v>%  DE LUCRO S/ VENDAS </c:v>
                </c:pt>
              </c:strCache>
            </c:strRef>
          </c:cat>
          <c:val>
            <c:numRef>
              <c:f>Plan1!$D$2:$D$7</c:f>
              <c:numCache>
                <c:formatCode>General</c:formatCode>
                <c:ptCount val="6"/>
                <c:pt idx="0">
                  <c:v>20</c:v>
                </c:pt>
                <c:pt idx="1">
                  <c:v>10</c:v>
                </c:pt>
                <c:pt idx="2">
                  <c:v>75</c:v>
                </c:pt>
                <c:pt idx="3">
                  <c:v>30</c:v>
                </c:pt>
                <c:pt idx="4" formatCode="&quot;R$&quot;\ #,##0.00;[Red]&quot;R$&quot;\ #,##0.00">
                  <c:v>100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65664"/>
        <c:axId val="21667200"/>
      </c:barChart>
      <c:catAx>
        <c:axId val="2166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1667200"/>
        <c:crosses val="autoZero"/>
        <c:auto val="1"/>
        <c:lblAlgn val="ctr"/>
        <c:lblOffset val="100"/>
        <c:noMultiLvlLbl val="0"/>
      </c:catAx>
      <c:valAx>
        <c:axId val="21667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65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>
            <a:solidFill>
              <a:srgbClr val="FFFFFF">
                <a:alpha val="2745"/>
              </a:srgbClr>
            </a:solidFill>
            <a:prstDash val="solid"/>
          </a:ln>
        </c:spPr>
        <c:txPr>
          <a:bodyPr/>
          <a:lstStyle/>
          <a:p>
            <a:pPr rtl="0">
              <a:defRPr sz="1050"/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89F5E-C9E7-4211-B6D3-54E5769EBA1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D54CD44-595B-4CB3-8107-33A6413116EA}">
      <dgm:prSet phldrT="[Texto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SEDE</a:t>
          </a:r>
        </a:p>
        <a:p>
          <a:r>
            <a:rPr lang="en-US" dirty="0" smtClean="0"/>
            <a:t>Central de </a:t>
          </a:r>
          <a:r>
            <a:rPr lang="en-US" dirty="0" err="1" smtClean="0"/>
            <a:t>Reservas</a:t>
          </a:r>
          <a:r>
            <a:rPr lang="en-US" dirty="0" smtClean="0"/>
            <a:t> e SAC</a:t>
          </a:r>
        </a:p>
        <a:p>
          <a:r>
            <a:rPr lang="en-US" dirty="0" smtClean="0"/>
            <a:t>Club de ferias</a:t>
          </a:r>
          <a:endParaRPr lang="pt-BR" dirty="0"/>
        </a:p>
      </dgm:t>
    </dgm:pt>
    <dgm:pt modelId="{5CCD85A6-88EE-43C3-BB3C-D18B6035B315}" type="parTrans" cxnId="{10967BE6-635E-417D-B390-3E3A8C7F5A34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20742CA2-B11F-4883-A054-3750323BBC80}" type="sibTrans" cxnId="{10967BE6-635E-417D-B390-3E3A8C7F5A34}">
      <dgm:prSet/>
      <dgm:spPr/>
      <dgm:t>
        <a:bodyPr/>
        <a:lstStyle/>
        <a:p>
          <a:endParaRPr lang="pt-BR"/>
        </a:p>
      </dgm:t>
    </dgm:pt>
    <dgm:pt modelId="{C1EF7D2E-36F8-42EB-BE8C-59AE9750B079}">
      <dgm:prSet phldrT="[Texto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000" b="1" dirty="0" smtClean="0"/>
            <a:t>SOROCABA E REGIÃO</a:t>
          </a:r>
          <a:endParaRPr lang="pt-BR" sz="2000" b="1" dirty="0"/>
        </a:p>
      </dgm:t>
    </dgm:pt>
    <dgm:pt modelId="{F7178001-6848-48A3-BC67-C6FBB6676A98}" type="parTrans" cxnId="{3F78EA51-A8AF-4809-8D09-B8A5FB7E59F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80DFB690-BC0E-4231-827D-8D66F82575A8}" type="sibTrans" cxnId="{3F78EA51-A8AF-4809-8D09-B8A5FB7E59F3}">
      <dgm:prSet/>
      <dgm:spPr/>
      <dgm:t>
        <a:bodyPr/>
        <a:lstStyle/>
        <a:p>
          <a:endParaRPr lang="pt-BR"/>
        </a:p>
      </dgm:t>
    </dgm:pt>
    <dgm:pt modelId="{FBD9BB48-A175-416C-9AF6-99E94CA6AACA}" type="pres">
      <dgm:prSet presAssocID="{F4989F5E-C9E7-4211-B6D3-54E5769EBA1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0E06677-8954-49FB-AD84-306E13A004CF}" type="pres">
      <dgm:prSet presAssocID="{9D54CD44-595B-4CB3-8107-33A6413116EA}" presName="singleCycle" presStyleCnt="0"/>
      <dgm:spPr/>
    </dgm:pt>
    <dgm:pt modelId="{248606CE-64A8-469D-BFA6-FB622E686F1B}" type="pres">
      <dgm:prSet presAssocID="{9D54CD44-595B-4CB3-8107-33A6413116EA}" presName="singleCenter" presStyleLbl="node1" presStyleIdx="0" presStyleCnt="2" custScaleX="82005" custScaleY="69699" custLinFactNeighborX="28144" custLinFactNeighborY="-21477">
        <dgm:presLayoutVars>
          <dgm:chMax val="7"/>
          <dgm:chPref val="7"/>
        </dgm:presLayoutVars>
      </dgm:prSet>
      <dgm:spPr/>
      <dgm:t>
        <a:bodyPr/>
        <a:lstStyle/>
        <a:p>
          <a:endParaRPr lang="pt-BR"/>
        </a:p>
      </dgm:t>
    </dgm:pt>
    <dgm:pt modelId="{A0B9FD7C-9F25-4147-B025-31D8BD082BA9}" type="pres">
      <dgm:prSet presAssocID="{F7178001-6848-48A3-BC67-C6FBB6676A98}" presName="Name56" presStyleLbl="parChTrans1D2" presStyleIdx="0" presStyleCnt="1"/>
      <dgm:spPr/>
      <dgm:t>
        <a:bodyPr/>
        <a:lstStyle/>
        <a:p>
          <a:endParaRPr lang="pt-BR"/>
        </a:p>
      </dgm:t>
    </dgm:pt>
    <dgm:pt modelId="{BD11ECA1-9A67-4074-BC59-ED7BBC43644A}" type="pres">
      <dgm:prSet presAssocID="{C1EF7D2E-36F8-42EB-BE8C-59AE9750B079}" presName="text0" presStyleLbl="node1" presStyleIdx="1" presStyleCnt="2" custScaleX="191196" custScaleY="42233" custRadScaleRad="58618" custRadScaleInc="105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1715A9B-D740-48E4-A9BB-39A2F51E32D3}" type="presOf" srcId="{C1EF7D2E-36F8-42EB-BE8C-59AE9750B079}" destId="{BD11ECA1-9A67-4074-BC59-ED7BBC43644A}" srcOrd="0" destOrd="0" presId="urn:microsoft.com/office/officeart/2008/layout/RadialCluster"/>
    <dgm:cxn modelId="{437F505E-0207-4B6C-A9A8-E523D313992D}" type="presOf" srcId="{9D54CD44-595B-4CB3-8107-33A6413116EA}" destId="{248606CE-64A8-469D-BFA6-FB622E686F1B}" srcOrd="0" destOrd="0" presId="urn:microsoft.com/office/officeart/2008/layout/RadialCluster"/>
    <dgm:cxn modelId="{10967BE6-635E-417D-B390-3E3A8C7F5A34}" srcId="{F4989F5E-C9E7-4211-B6D3-54E5769EBA1D}" destId="{9D54CD44-595B-4CB3-8107-33A6413116EA}" srcOrd="0" destOrd="0" parTransId="{5CCD85A6-88EE-43C3-BB3C-D18B6035B315}" sibTransId="{20742CA2-B11F-4883-A054-3750323BBC80}"/>
    <dgm:cxn modelId="{4F780AFD-C47D-4D10-9F11-2433B2CE4EB4}" type="presOf" srcId="{F7178001-6848-48A3-BC67-C6FBB6676A98}" destId="{A0B9FD7C-9F25-4147-B025-31D8BD082BA9}" srcOrd="0" destOrd="0" presId="urn:microsoft.com/office/officeart/2008/layout/RadialCluster"/>
    <dgm:cxn modelId="{3F78EA51-A8AF-4809-8D09-B8A5FB7E59F3}" srcId="{9D54CD44-595B-4CB3-8107-33A6413116EA}" destId="{C1EF7D2E-36F8-42EB-BE8C-59AE9750B079}" srcOrd="0" destOrd="0" parTransId="{F7178001-6848-48A3-BC67-C6FBB6676A98}" sibTransId="{80DFB690-BC0E-4231-827D-8D66F82575A8}"/>
    <dgm:cxn modelId="{2BA8C82D-0759-424E-9A75-0E2EFEF962AB}" type="presOf" srcId="{F4989F5E-C9E7-4211-B6D3-54E5769EBA1D}" destId="{FBD9BB48-A175-416C-9AF6-99E94CA6AACA}" srcOrd="0" destOrd="0" presId="urn:microsoft.com/office/officeart/2008/layout/RadialCluster"/>
    <dgm:cxn modelId="{61775828-EB37-4A86-8C25-2008AEE3DD44}" type="presParOf" srcId="{FBD9BB48-A175-416C-9AF6-99E94CA6AACA}" destId="{50E06677-8954-49FB-AD84-306E13A004CF}" srcOrd="0" destOrd="0" presId="urn:microsoft.com/office/officeart/2008/layout/RadialCluster"/>
    <dgm:cxn modelId="{DDC7C22B-6C01-49B0-80C7-FCDD0E888FC9}" type="presParOf" srcId="{50E06677-8954-49FB-AD84-306E13A004CF}" destId="{248606CE-64A8-469D-BFA6-FB622E686F1B}" srcOrd="0" destOrd="0" presId="urn:microsoft.com/office/officeart/2008/layout/RadialCluster"/>
    <dgm:cxn modelId="{00E39482-5608-4D9A-BE6A-C7A1A7D9F77A}" type="presParOf" srcId="{50E06677-8954-49FB-AD84-306E13A004CF}" destId="{A0B9FD7C-9F25-4147-B025-31D8BD082BA9}" srcOrd="1" destOrd="0" presId="urn:microsoft.com/office/officeart/2008/layout/RadialCluster"/>
    <dgm:cxn modelId="{5BE7051C-00E9-4DC6-B4F7-9A419FDF92A2}" type="presParOf" srcId="{50E06677-8954-49FB-AD84-306E13A004CF}" destId="{BD11ECA1-9A67-4074-BC59-ED7BBC43644A}" srcOrd="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606CE-64A8-469D-BFA6-FB622E686F1B}">
      <dsp:nvSpPr>
        <dsp:cNvPr id="0" name=""/>
        <dsp:cNvSpPr/>
      </dsp:nvSpPr>
      <dsp:spPr>
        <a:xfrm>
          <a:off x="3040563" y="359988"/>
          <a:ext cx="1948655" cy="1656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SEDE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Central de </a:t>
          </a:r>
          <a:r>
            <a:rPr lang="en-US" sz="2100" kern="1200" dirty="0" err="1" smtClean="0"/>
            <a:t>Reservas</a:t>
          </a:r>
          <a:r>
            <a:rPr lang="en-US" sz="2100" kern="1200" dirty="0" smtClean="0"/>
            <a:t> e SAC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Club de ferias</a:t>
          </a:r>
          <a:endParaRPr lang="pt-BR" sz="2100" kern="1200" dirty="0"/>
        </a:p>
      </dsp:txBody>
      <dsp:txXfrm>
        <a:off x="3121414" y="440839"/>
        <a:ext cx="1786953" cy="1494530"/>
      </dsp:txXfrm>
    </dsp:sp>
    <dsp:sp modelId="{A0B9FD7C-9F25-4147-B025-31D8BD082BA9}">
      <dsp:nvSpPr>
        <dsp:cNvPr id="0" name=""/>
        <dsp:cNvSpPr/>
      </dsp:nvSpPr>
      <dsp:spPr>
        <a:xfrm rot="5447898">
          <a:off x="3723577" y="2292125"/>
          <a:ext cx="5518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1861" y="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1ECA1-9A67-4074-BC59-ED7BBC43644A}">
      <dsp:nvSpPr>
        <dsp:cNvPr id="0" name=""/>
        <dsp:cNvSpPr/>
      </dsp:nvSpPr>
      <dsp:spPr>
        <a:xfrm>
          <a:off x="2468966" y="2568028"/>
          <a:ext cx="3044025" cy="672390"/>
        </a:xfrm>
        <a:prstGeom prst="roundRect">
          <a:avLst/>
        </a:prstGeom>
        <a:solidFill>
          <a:srgbClr val="FF0000"/>
        </a:solidFill>
        <a:ln w="1079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SOROCABA E REGIÃO</a:t>
          </a:r>
          <a:endParaRPr lang="pt-BR" sz="2000" b="1" kern="1200" dirty="0"/>
        </a:p>
      </dsp:txBody>
      <dsp:txXfrm>
        <a:off x="2501789" y="2600851"/>
        <a:ext cx="2978379" cy="606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5E832-BD78-46BA-8E28-5D1F5253B9B7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7EDAC-4EE2-40C8-A51A-72457AC9B8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284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AA44578-344C-4B6B-BB55-17F9E9ACE426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62225" y="2348880"/>
            <a:ext cx="681955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Cooper Black" pitchFamily="18" charset="0"/>
              </a:rPr>
              <a:t> FRANQUIAS </a:t>
            </a:r>
          </a:p>
          <a:p>
            <a:pPr algn="ctr"/>
            <a:endParaRPr lang="pt-BR" sz="5400" b="1" i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latin typeface="Cooper Black" pitchFamily="18" charset="0"/>
            </a:endParaRPr>
          </a:p>
          <a:p>
            <a:pPr algn="ctr"/>
            <a:r>
              <a:rPr lang="pt-BR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Cooper Black" pitchFamily="18" charset="0"/>
              </a:rPr>
              <a:t>CLUBE DE FERIAS</a:t>
            </a:r>
            <a:endParaRPr lang="pt-BR" sz="5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98005" y="1674674"/>
            <a:ext cx="8188460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Enviar</a:t>
            </a:r>
            <a:r>
              <a:rPr lang="en-US" sz="2400" b="1" dirty="0" smtClean="0"/>
              <a:t> e-mails de </a:t>
            </a:r>
            <a:r>
              <a:rPr lang="en-US" sz="2400" b="1" dirty="0" err="1" smtClean="0"/>
              <a:t>divulgação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para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associados</a:t>
            </a:r>
            <a:r>
              <a:rPr lang="en-US" sz="2400" b="1" dirty="0" smtClean="0"/>
              <a:t>. 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Anexar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folheto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hollerit</a:t>
            </a:r>
            <a:r>
              <a:rPr lang="en-US" sz="2400" b="1" dirty="0" smtClean="0"/>
              <a:t> dos </a:t>
            </a:r>
            <a:r>
              <a:rPr lang="en-US" sz="2400" b="1" dirty="0" err="1" smtClean="0"/>
              <a:t>associados</a:t>
            </a:r>
            <a:r>
              <a:rPr lang="en-US" sz="2400" b="1" dirty="0" smtClean="0"/>
              <a:t>.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Visitar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todas</a:t>
            </a:r>
            <a:r>
              <a:rPr lang="en-US" sz="2400" b="1" dirty="0" smtClean="0"/>
              <a:t> as </a:t>
            </a:r>
            <a:r>
              <a:rPr lang="en-US" sz="2400" b="1" dirty="0" err="1" smtClean="0"/>
              <a:t>Associações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Federações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Sindicatos</a:t>
            </a:r>
            <a:r>
              <a:rPr lang="en-US" sz="2400" b="1" dirty="0" smtClean="0"/>
              <a:t> das </a:t>
            </a:r>
          </a:p>
          <a:p>
            <a:r>
              <a:rPr lang="en-US" sz="2400" b="1" dirty="0" err="1" smtClean="0"/>
              <a:t>Regiões</a:t>
            </a:r>
            <a:r>
              <a:rPr lang="en-US" sz="2400" b="1" dirty="0" smtClean="0"/>
              <a:t>.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Fazer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ação</a:t>
            </a:r>
            <a:r>
              <a:rPr lang="en-US" sz="2400" b="1" dirty="0" smtClean="0"/>
              <a:t> Café da </a:t>
            </a:r>
            <a:r>
              <a:rPr lang="en-US" sz="2400" b="1" dirty="0" err="1" smtClean="0"/>
              <a:t>Manhã</a:t>
            </a:r>
            <a:r>
              <a:rPr lang="en-US" sz="2400" b="1" dirty="0" smtClean="0"/>
              <a:t> com </a:t>
            </a:r>
            <a:r>
              <a:rPr lang="en-US" sz="2400" b="1" dirty="0" err="1" smtClean="0"/>
              <a:t>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Presidentes</a:t>
            </a:r>
            <a:r>
              <a:rPr lang="en-US" sz="2400" b="1" dirty="0" smtClean="0"/>
              <a:t>.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Divulgação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jornais</a:t>
            </a:r>
            <a:r>
              <a:rPr lang="en-US" sz="2400" b="1" dirty="0" smtClean="0"/>
              <a:t>, mural das </a:t>
            </a:r>
            <a:r>
              <a:rPr lang="en-US" sz="2400" b="1" dirty="0" err="1" smtClean="0"/>
              <a:t>Associações</a:t>
            </a:r>
            <a:r>
              <a:rPr lang="en-US" sz="2400" b="1" dirty="0" smtClean="0"/>
              <a:t>, Etc…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Colocar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Baners</a:t>
            </a:r>
            <a:r>
              <a:rPr lang="en-US" sz="2400" b="1" dirty="0" smtClean="0"/>
              <a:t>  de </a:t>
            </a:r>
            <a:r>
              <a:rPr lang="en-US" sz="2400" b="1" dirty="0" err="1" smtClean="0"/>
              <a:t>divulgação</a:t>
            </a:r>
            <a:r>
              <a:rPr lang="en-US" sz="2400" b="1" dirty="0" smtClean="0"/>
              <a:t> da </a:t>
            </a:r>
            <a:r>
              <a:rPr lang="en-US" sz="2400" b="1" dirty="0" err="1" smtClean="0"/>
              <a:t>marca</a:t>
            </a:r>
            <a:r>
              <a:rPr lang="en-US" sz="2400" b="1" dirty="0" smtClean="0"/>
              <a:t> Club de ferias </a:t>
            </a:r>
          </a:p>
          <a:p>
            <a:r>
              <a:rPr lang="en-US" sz="2400" b="1" dirty="0" err="1" smtClean="0"/>
              <a:t>nas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Associações</a:t>
            </a:r>
            <a:r>
              <a:rPr lang="en-US" sz="2400" b="1" dirty="0" smtClean="0"/>
              <a:t>, Etc…</a:t>
            </a:r>
          </a:p>
          <a:p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503548" y="1844824"/>
            <a:ext cx="324036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503548" y="2564904"/>
            <a:ext cx="324036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503548" y="3284984"/>
            <a:ext cx="324036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503548" y="4365104"/>
            <a:ext cx="324036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503548" y="5085184"/>
            <a:ext cx="324036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503548" y="5805264"/>
            <a:ext cx="324036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634808" cy="1012974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Cooper Black" pitchFamily="18" charset="0"/>
              </a:rPr>
              <a:t>eStrategia</a:t>
            </a:r>
            <a:r>
              <a:rPr lang="en-US" sz="4000" dirty="0" smtClean="0">
                <a:latin typeface="Cooper Black" pitchFamily="18" charset="0"/>
              </a:rPr>
              <a:t> de </a:t>
            </a:r>
            <a:r>
              <a:rPr lang="en-US" sz="4000" dirty="0" err="1" smtClean="0">
                <a:latin typeface="Cooper Black" pitchFamily="18" charset="0"/>
              </a:rPr>
              <a:t>vendas</a:t>
            </a:r>
            <a:r>
              <a:rPr lang="en-US" sz="4000" dirty="0" smtClean="0">
                <a:latin typeface="Cooper Black" pitchFamily="18" charset="0"/>
              </a:rPr>
              <a:t> </a:t>
            </a:r>
            <a:endParaRPr lang="pt-BR" sz="40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4" y="1980920"/>
            <a:ext cx="3429272" cy="368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634808" cy="1012974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Cooper Black" pitchFamily="18" charset="0"/>
              </a:rPr>
              <a:t>MAteRIal</a:t>
            </a:r>
            <a:r>
              <a:rPr lang="en-US" sz="3600" dirty="0" smtClean="0">
                <a:latin typeface="Cooper Black" pitchFamily="18" charset="0"/>
              </a:rPr>
              <a:t> de </a:t>
            </a:r>
            <a:r>
              <a:rPr lang="en-US" sz="3600" dirty="0" err="1" smtClean="0">
                <a:latin typeface="Cooper Black" pitchFamily="18" charset="0"/>
              </a:rPr>
              <a:t>divulgação</a:t>
            </a:r>
            <a:r>
              <a:rPr lang="en-US" sz="3600" dirty="0" smtClean="0">
                <a:latin typeface="Cooper Black" pitchFamily="18" charset="0"/>
              </a:rPr>
              <a:t> </a:t>
            </a:r>
            <a:endParaRPr lang="pt-BR" sz="3600" dirty="0">
              <a:latin typeface="Cooper Black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1476672" y="903858"/>
            <a:ext cx="7634808" cy="10129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Cooper Black" pitchFamily="18" charset="0"/>
              </a:rPr>
              <a:t>folheto</a:t>
            </a:r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</a:rPr>
              <a:t> </a:t>
            </a:r>
            <a:endParaRPr lang="pt-BR" sz="32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53816" y="908720"/>
            <a:ext cx="7634808" cy="10129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Cooper Black" pitchFamily="18" charset="0"/>
              </a:rPr>
              <a:t>baner</a:t>
            </a:r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</a:rPr>
              <a:t> </a:t>
            </a:r>
            <a:endParaRPr lang="pt-BR" sz="32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72000" y="1124744"/>
            <a:ext cx="45719" cy="4680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9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a direita 3"/>
          <p:cNvSpPr/>
          <p:nvPr/>
        </p:nvSpPr>
        <p:spPr>
          <a:xfrm>
            <a:off x="107504" y="1988840"/>
            <a:ext cx="360040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11560" y="1700808"/>
            <a:ext cx="4578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Franquia – R$ 15.000,00.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107504" y="2708920"/>
            <a:ext cx="360040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11560" y="2492896"/>
            <a:ext cx="8175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Comissionamento</a:t>
            </a:r>
            <a:r>
              <a:rPr lang="en-US" sz="3600" b="1" dirty="0" smtClean="0"/>
              <a:t> - 70% </a:t>
            </a:r>
            <a:r>
              <a:rPr lang="en-US" sz="3600" b="1" dirty="0" err="1" smtClean="0"/>
              <a:t>sobre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lucro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liquido</a:t>
            </a:r>
            <a:r>
              <a:rPr lang="en-US" sz="3600" b="1" dirty="0" smtClean="0"/>
              <a:t>.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107504" y="3458617"/>
            <a:ext cx="360040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11560" y="3212976"/>
            <a:ext cx="903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Royalties </a:t>
            </a:r>
            <a:r>
              <a:rPr lang="en-US" sz="3600" b="1" dirty="0" err="1" smtClean="0"/>
              <a:t>Franqueadora</a:t>
            </a:r>
            <a:r>
              <a:rPr lang="en-US" sz="3600" b="1" dirty="0" smtClean="0"/>
              <a:t> – 30% do </a:t>
            </a:r>
            <a:r>
              <a:rPr lang="en-US" sz="3600" b="1" dirty="0" err="1" smtClean="0"/>
              <a:t>lucro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liquido</a:t>
            </a:r>
            <a:r>
              <a:rPr lang="en-US" sz="3600" b="1" dirty="0" smtClean="0"/>
              <a:t> </a:t>
            </a:r>
          </a:p>
        </p:txBody>
      </p:sp>
      <p:sp>
        <p:nvSpPr>
          <p:cNvPr id="10" name="Seta para a direita 9"/>
          <p:cNvSpPr/>
          <p:nvPr/>
        </p:nvSpPr>
        <p:spPr>
          <a:xfrm>
            <a:off x="107504" y="4221088"/>
            <a:ext cx="360040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11560" y="4006805"/>
            <a:ext cx="6726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Folheteria</a:t>
            </a:r>
            <a:r>
              <a:rPr lang="en-US" sz="3600" b="1" dirty="0" smtClean="0"/>
              <a:t> –  </a:t>
            </a:r>
            <a:r>
              <a:rPr lang="en-US" sz="3600" b="1" dirty="0" err="1" smtClean="0"/>
              <a:t>por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conta</a:t>
            </a:r>
            <a:r>
              <a:rPr lang="en-US" sz="3600" b="1" dirty="0" smtClean="0"/>
              <a:t> do </a:t>
            </a:r>
            <a:r>
              <a:rPr lang="en-US" sz="3600" b="1" dirty="0" err="1" smtClean="0"/>
              <a:t>franquia</a:t>
            </a:r>
            <a:r>
              <a:rPr lang="en-US" sz="3600" b="1" dirty="0" smtClean="0"/>
              <a:t>. 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83568" y="4798893"/>
            <a:ext cx="6532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Baners</a:t>
            </a:r>
            <a:r>
              <a:rPr lang="en-US" sz="3600" b="1" dirty="0" smtClean="0"/>
              <a:t> – </a:t>
            </a:r>
            <a:r>
              <a:rPr lang="en-US" sz="3600" b="1" dirty="0" err="1" smtClean="0"/>
              <a:t>concederemos</a:t>
            </a:r>
            <a:r>
              <a:rPr lang="en-US" sz="3600" b="1" dirty="0" smtClean="0"/>
              <a:t> 1 </a:t>
            </a:r>
            <a:r>
              <a:rPr lang="en-US" sz="3600" b="1" dirty="0" err="1" smtClean="0"/>
              <a:t>cortesia</a:t>
            </a:r>
            <a:r>
              <a:rPr lang="en-US" sz="3600" b="1" dirty="0" smtClean="0"/>
              <a:t>.</a:t>
            </a:r>
          </a:p>
        </p:txBody>
      </p:sp>
      <p:sp>
        <p:nvSpPr>
          <p:cNvPr id="13" name="Seta para a direita 12"/>
          <p:cNvSpPr/>
          <p:nvPr/>
        </p:nvSpPr>
        <p:spPr>
          <a:xfrm>
            <a:off x="107504" y="5013176"/>
            <a:ext cx="360040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634808" cy="1012974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latin typeface="Cooper Black" pitchFamily="18" charset="0"/>
              </a:rPr>
              <a:t>cUsto</a:t>
            </a:r>
            <a:r>
              <a:rPr lang="en-US" sz="4800" dirty="0" smtClean="0">
                <a:latin typeface="Cooper Black" pitchFamily="18" charset="0"/>
              </a:rPr>
              <a:t> da </a:t>
            </a:r>
            <a:r>
              <a:rPr lang="en-US" sz="4800" dirty="0" err="1" smtClean="0">
                <a:latin typeface="Cooper Black" pitchFamily="18" charset="0"/>
              </a:rPr>
              <a:t>franquia</a:t>
            </a:r>
            <a:r>
              <a:rPr lang="en-US" sz="4800" dirty="0" smtClean="0">
                <a:latin typeface="Cooper Black" pitchFamily="18" charset="0"/>
              </a:rPr>
              <a:t> </a:t>
            </a:r>
            <a:endParaRPr lang="pt-BR" sz="48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634808" cy="101297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Cooper Black" pitchFamily="18" charset="0"/>
              </a:rPr>
              <a:t>SUMARIO </a:t>
            </a:r>
            <a:endParaRPr lang="pt-BR" sz="4800" dirty="0">
              <a:latin typeface="Cooper Black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1632857"/>
            <a:ext cx="68407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ESTRUTURA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    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ANALISE DE  MERCADO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        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PRODUTO OFERECIDO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             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MAPA  CIDADES  ATENDIDAS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               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ESTRATEGIA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VENDAS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                   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MATERIAL  DE  DIVULGAÇÃO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                     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CUSTOS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285750" indent="-285750">
              <a:buFontTx/>
              <a:buChar char="-"/>
            </a:pP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Divisa 5"/>
          <p:cNvSpPr/>
          <p:nvPr/>
        </p:nvSpPr>
        <p:spPr>
          <a:xfrm>
            <a:off x="539552" y="1772816"/>
            <a:ext cx="144016" cy="18002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539552" y="2528900"/>
            <a:ext cx="144016" cy="18002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539552" y="3212976"/>
            <a:ext cx="144016" cy="18002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Divisa 8"/>
          <p:cNvSpPr/>
          <p:nvPr/>
        </p:nvSpPr>
        <p:spPr>
          <a:xfrm>
            <a:off x="539552" y="3969060"/>
            <a:ext cx="144016" cy="18002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Divisa 9"/>
          <p:cNvSpPr/>
          <p:nvPr/>
        </p:nvSpPr>
        <p:spPr>
          <a:xfrm>
            <a:off x="539552" y="4725144"/>
            <a:ext cx="144016" cy="18002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Divisa 10"/>
          <p:cNvSpPr/>
          <p:nvPr/>
        </p:nvSpPr>
        <p:spPr>
          <a:xfrm>
            <a:off x="539552" y="5481228"/>
            <a:ext cx="144016" cy="18002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Divisa 11"/>
          <p:cNvSpPr/>
          <p:nvPr/>
        </p:nvSpPr>
        <p:spPr>
          <a:xfrm>
            <a:off x="539552" y="6165304"/>
            <a:ext cx="144016" cy="18002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8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4355976" y="2852936"/>
            <a:ext cx="45719" cy="2880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Espaço Reservado para Conteú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2487802"/>
              </p:ext>
            </p:extLst>
          </p:nvPr>
        </p:nvGraphicFramePr>
        <p:xfrm>
          <a:off x="374848" y="764704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ector reto 4"/>
          <p:cNvCxnSpPr/>
          <p:nvPr/>
        </p:nvCxnSpPr>
        <p:spPr>
          <a:xfrm>
            <a:off x="5364088" y="1988840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de cantos arredondados 5"/>
          <p:cNvSpPr/>
          <p:nvPr/>
        </p:nvSpPr>
        <p:spPr>
          <a:xfrm>
            <a:off x="5724636" y="1556792"/>
            <a:ext cx="2951820" cy="86409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Responsavel</a:t>
            </a:r>
            <a:r>
              <a:rPr lang="en-US" dirty="0" smtClean="0"/>
              <a:t> 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liberação</a:t>
            </a:r>
            <a:r>
              <a:rPr lang="en-US" dirty="0" smtClean="0"/>
              <a:t> de Voucher e </a:t>
            </a:r>
            <a:r>
              <a:rPr lang="en-US" dirty="0" err="1" smtClean="0"/>
              <a:t>acordos</a:t>
            </a:r>
            <a:r>
              <a:rPr lang="en-US" dirty="0" smtClean="0"/>
              <a:t> com </a:t>
            </a:r>
            <a:r>
              <a:rPr lang="en-US" dirty="0" err="1" smtClean="0"/>
              <a:t>fornecedores</a:t>
            </a:r>
            <a:endParaRPr lang="pt-BR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2987824" y="4509120"/>
            <a:ext cx="2808312" cy="936104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Responsavel</a:t>
            </a:r>
            <a:r>
              <a:rPr lang="en-US" dirty="0" smtClean="0"/>
              <a:t>  </a:t>
            </a:r>
            <a:r>
              <a:rPr lang="en-US" dirty="0" err="1" smtClean="0"/>
              <a:t>pelo</a:t>
            </a:r>
            <a:r>
              <a:rPr lang="en-US" dirty="0" smtClean="0"/>
              <a:t>  </a:t>
            </a:r>
            <a:r>
              <a:rPr lang="en-US" dirty="0" err="1" smtClean="0"/>
              <a:t>atendimento</a:t>
            </a:r>
            <a:r>
              <a:rPr lang="en-US" dirty="0" smtClean="0"/>
              <a:t>, </a:t>
            </a:r>
            <a:r>
              <a:rPr lang="en-US" dirty="0" err="1" smtClean="0"/>
              <a:t>reservas</a:t>
            </a:r>
            <a:r>
              <a:rPr lang="en-US" dirty="0" smtClean="0"/>
              <a:t> e </a:t>
            </a:r>
            <a:r>
              <a:rPr lang="en-US" dirty="0" err="1" smtClean="0"/>
              <a:t>manutençao</a:t>
            </a:r>
            <a:r>
              <a:rPr lang="en-US" dirty="0" smtClean="0"/>
              <a:t> </a:t>
            </a:r>
            <a:r>
              <a:rPr lang="en-US" dirty="0" err="1" smtClean="0"/>
              <a:t>clientes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724128" y="6011736"/>
            <a:ext cx="1149389" cy="6671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BOITUVA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</a:rPr>
              <a:t>3 ENTIDADES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227880" y="6021287"/>
            <a:ext cx="1183880" cy="6591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SOROCABA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170 ENTIDADES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876256" y="6013474"/>
            <a:ext cx="1134997" cy="66717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PORTO FELIZ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8 ENTIDADES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426013" y="6013474"/>
            <a:ext cx="1209883" cy="6671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ARAÇOIABA DA SERRA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2 </a:t>
            </a:r>
            <a:r>
              <a:rPr lang="en-US" sz="1000" b="1" dirty="0" smtClean="0">
                <a:solidFill>
                  <a:schemeClr val="bg1"/>
                </a:solidFill>
              </a:rPr>
              <a:t>ENTIDADES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8028384" y="6021288"/>
            <a:ext cx="1080120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SALTO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13 ENTIDADES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  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635896" y="6021288"/>
            <a:ext cx="1088895" cy="6671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IPERO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</a:rPr>
              <a:t>2 ENTIDADES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716016" y="6013474"/>
            <a:ext cx="1028401" cy="6671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ITU</a:t>
            </a:r>
          </a:p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13 ENTIDADES</a:t>
            </a:r>
            <a:endParaRPr lang="pt-BR" sz="10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323528" y="5733256"/>
            <a:ext cx="85689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23528" y="5733256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de cantos arredondados 7"/>
          <p:cNvSpPr/>
          <p:nvPr/>
        </p:nvSpPr>
        <p:spPr>
          <a:xfrm>
            <a:off x="107504" y="6021287"/>
            <a:ext cx="1088895" cy="6591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VOTORANTIM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 5 ENTIDADES</a:t>
            </a:r>
            <a:endParaRPr lang="pt-BR" sz="1000" b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8892480" y="5733256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634808" cy="1012974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latin typeface="Cooper Black" pitchFamily="18" charset="0"/>
              </a:rPr>
              <a:t>estrutura</a:t>
            </a:r>
            <a:r>
              <a:rPr lang="en-US" sz="4800" dirty="0" smtClean="0">
                <a:latin typeface="Cooper Black" pitchFamily="18" charset="0"/>
              </a:rPr>
              <a:t> </a:t>
            </a:r>
            <a:endParaRPr lang="pt-BR" sz="48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634808" cy="1012974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latin typeface="Cooper Black" pitchFamily="18" charset="0"/>
              </a:rPr>
              <a:t>Mapa</a:t>
            </a:r>
            <a:r>
              <a:rPr lang="en-US" sz="4800" dirty="0" smtClean="0">
                <a:latin typeface="Cooper Black" pitchFamily="18" charset="0"/>
              </a:rPr>
              <a:t> CIDADES  </a:t>
            </a:r>
            <a:endParaRPr lang="pt-BR" sz="4800" dirty="0">
              <a:latin typeface="Cooper Black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5698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2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243408"/>
            <a:ext cx="7924800" cy="1143000"/>
          </a:xfrm>
        </p:spPr>
        <p:txBody>
          <a:bodyPr/>
          <a:lstStyle/>
          <a:p>
            <a:pPr algn="ctr"/>
            <a:r>
              <a:rPr lang="pt-BR" b="1" dirty="0" err="1" smtClean="0"/>
              <a:t>tECNOLOGIA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80729"/>
            <a:ext cx="892899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0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0355"/>
            <a:ext cx="8928992" cy="558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58380" y="44624"/>
            <a:ext cx="5827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Acesso Franqueado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7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1962"/>
            <a:ext cx="8888625" cy="555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64899" y="44624"/>
            <a:ext cx="7414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Consulta e reservas online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83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1416" y="188640"/>
            <a:ext cx="3898776" cy="566936"/>
          </a:xfrm>
        </p:spPr>
        <p:txBody>
          <a:bodyPr/>
          <a:lstStyle/>
          <a:p>
            <a:pPr algn="ctr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ANALISE DE MERCADO</a:t>
            </a:r>
            <a:endPara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31142197"/>
              </p:ext>
            </p:extLst>
          </p:nvPr>
        </p:nvGraphicFramePr>
        <p:xfrm>
          <a:off x="179512" y="764704"/>
          <a:ext cx="8784976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15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809" y="3255367"/>
            <a:ext cx="90043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COLONIA DE FÉRIAS DOS SINDICATOS E ASSOCIAÇÕES</a:t>
            </a:r>
            <a:endParaRPr lang="pt-BR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13098" y="5127575"/>
            <a:ext cx="35990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POUSADAS E CHALES</a:t>
            </a:r>
            <a:endParaRPr lang="pt-BR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32621" y="1700808"/>
            <a:ext cx="56957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HOTEIS ( TODAS AS CATEGORIAS )</a:t>
            </a:r>
            <a:endParaRPr lang="pt-BR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70603" y="332656"/>
            <a:ext cx="7402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PRODUTO OFERECIDO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6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1415</TotalTime>
  <Words>224</Words>
  <Application>Microsoft Office PowerPoint</Application>
  <PresentationFormat>Apresentação na tela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Horizonte</vt:lpstr>
      <vt:lpstr>Apresentação do PowerPoint</vt:lpstr>
      <vt:lpstr>SUMARIO </vt:lpstr>
      <vt:lpstr>estrutura </vt:lpstr>
      <vt:lpstr>Mapa CIDADES  </vt:lpstr>
      <vt:lpstr>tECNOLOGIA</vt:lpstr>
      <vt:lpstr>Apresentação do PowerPoint</vt:lpstr>
      <vt:lpstr>Apresentação do PowerPoint</vt:lpstr>
      <vt:lpstr>ANALISE DE MERCADO</vt:lpstr>
      <vt:lpstr>Apresentação do PowerPoint</vt:lpstr>
      <vt:lpstr>eStrategia de vendas </vt:lpstr>
      <vt:lpstr>MAteRIal de divulgação </vt:lpstr>
      <vt:lpstr>cUsto da franquia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</dc:creator>
  <cp:lastModifiedBy>Club de Férias</cp:lastModifiedBy>
  <cp:revision>158</cp:revision>
  <dcterms:created xsi:type="dcterms:W3CDTF">2014-02-26T14:52:07Z</dcterms:created>
  <dcterms:modified xsi:type="dcterms:W3CDTF">2015-11-05T15:35:43Z</dcterms:modified>
</cp:coreProperties>
</file>